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4"/>
  </p:notesMasterIdLst>
  <p:sldIdLst>
    <p:sldId id="256" r:id="rId2"/>
    <p:sldId id="1306" r:id="rId3"/>
    <p:sldId id="1400" r:id="rId4"/>
    <p:sldId id="1324" r:id="rId5"/>
    <p:sldId id="1325" r:id="rId6"/>
    <p:sldId id="1326" r:id="rId7"/>
    <p:sldId id="1327" r:id="rId8"/>
    <p:sldId id="1332" r:id="rId9"/>
    <p:sldId id="1241" r:id="rId10"/>
    <p:sldId id="1244" r:id="rId11"/>
    <p:sldId id="1365" r:id="rId12"/>
    <p:sldId id="1312" r:id="rId13"/>
    <p:sldId id="1366" r:id="rId14"/>
    <p:sldId id="1367" r:id="rId15"/>
    <p:sldId id="1267" r:id="rId16"/>
    <p:sldId id="1274" r:id="rId17"/>
    <p:sldId id="1272" r:id="rId18"/>
    <p:sldId id="1273" r:id="rId19"/>
    <p:sldId id="1349" r:id="rId20"/>
    <p:sldId id="1350" r:id="rId21"/>
    <p:sldId id="1351" r:id="rId22"/>
    <p:sldId id="1352" r:id="rId23"/>
    <p:sldId id="1353" r:id="rId24"/>
    <p:sldId id="1354" r:id="rId25"/>
    <p:sldId id="1355" r:id="rId26"/>
    <p:sldId id="1317" r:id="rId27"/>
    <p:sldId id="1318" r:id="rId28"/>
    <p:sldId id="1319" r:id="rId29"/>
    <p:sldId id="1320" r:id="rId30"/>
    <p:sldId id="1321" r:id="rId31"/>
    <p:sldId id="1322" r:id="rId32"/>
    <p:sldId id="139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4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92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5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4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</a:t>
            </a:r>
            <a:r>
              <a:rPr lang="en-US" baseline="0" dirty="0"/>
              <a:t> story? Smart phone story?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6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</a:t>
            </a:r>
            <a:r>
              <a:rPr lang="en-US" baseline="0" dirty="0"/>
              <a:t> story? Smart phone story?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5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99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42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140767"/>
          </a:xfrm>
        </p:spPr>
        <p:txBody>
          <a:bodyPr/>
          <a:lstStyle>
            <a:lvl1pPr>
              <a:defRPr>
                <a:latin typeface="Dagny OT" panose="020B0504020201020104" pitchFamily="34" charset="77"/>
              </a:defRPr>
            </a:lvl1pPr>
            <a:lvl2pPr>
              <a:defRPr>
                <a:latin typeface="Dagny OT" panose="020B0504020201020104" pitchFamily="34" charset="77"/>
              </a:defRPr>
            </a:lvl2pPr>
            <a:lvl3pPr>
              <a:defRPr>
                <a:latin typeface="Dagny OT" panose="020B0504020201020104" pitchFamily="34" charset="77"/>
              </a:defRPr>
            </a:lvl3pPr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093260"/>
          </a:xfrm>
        </p:spPr>
        <p:txBody>
          <a:bodyPr>
            <a:normAutofit/>
          </a:bodyPr>
          <a:lstStyle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4093260"/>
          </a:xfrm>
        </p:spPr>
        <p:txBody>
          <a:bodyPr>
            <a:normAutofit/>
          </a:bodyPr>
          <a:lstStyle>
            <a:lvl4pPr>
              <a:defRPr>
                <a:latin typeface="Dagny OT" panose="020B0504020201020104" pitchFamily="34" charset="77"/>
              </a:defRPr>
            </a:lvl4pPr>
            <a:lvl5pPr>
              <a:defRPr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  <a:latin typeface="Dagny OT" panose="020B0504020201020104" pitchFamily="34" charset="77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18" y="5155854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416386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7817" y="5722592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985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/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412"/>
            <a:ext cx="4097020" cy="2739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3B3B3"/>
                </a:solidFill>
              </a:rPr>
              <a:t>data-action-lab.com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just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None/>
        <a:defRPr sz="24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1pPr>
      <a:lvl2pPr marL="630000" indent="-306000" algn="just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2pPr>
      <a:lvl3pPr marL="900000" indent="-270000" algn="just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3pPr>
      <a:lvl4pPr marL="1242000" indent="-234000" algn="just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Dagny OT" panose="020B0504020201020104" pitchFamily="34" charset="77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data-action-lab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fnigc.ca/ocap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si.virginia.edu/center-big-data-ethics-law-and-polic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/>
              <a:t>INSIGHT FUNDAMENTALS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SETTING THE STAGE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0" y="6455225"/>
            <a:ext cx="4097020" cy="274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20" y="6455225"/>
            <a:ext cx="274320" cy="274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7320" y="6407719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4"/>
              </a:rPr>
              <a:t>data-action-lab.com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Science/MACHINE LEARNING/A.I. Tasks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Classification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and 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class probability estimation</a:t>
            </a:r>
            <a:r>
              <a:rPr lang="en-US" b="1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which clients are likely to be repeat customers?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Clustering: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do customers form natural groups?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Association rule discovery</a:t>
            </a:r>
            <a:r>
              <a:rPr lang="en-US" b="1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what books are commonly purchased together?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Others: </a:t>
            </a:r>
          </a:p>
          <a:p>
            <a:pPr marL="324000" lvl="1" indent="0">
              <a:buNone/>
            </a:pP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profiling and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behaviour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description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link prediction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value estimation 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(how much is a client likely to spend in a restaurant); 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similarity matching 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(which prospective clients are similar to a company's best clients?); 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data reduction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influence/causal modeling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, etc.	</a:t>
            </a:r>
          </a:p>
        </p:txBody>
      </p:sp>
    </p:spTree>
    <p:extLst>
      <p:ext uri="{BB962C8B-B14F-4D97-AF65-F5344CB8AC3E}">
        <p14:creationId xmlns:p14="http://schemas.microsoft.com/office/powerpoint/2010/main" val="33201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866537"/>
            <a:ext cx="7210696" cy="4525963"/>
          </a:xfrm>
        </p:spPr>
        <p:txBody>
          <a:bodyPr>
            <a:normAutofit/>
          </a:bodyPr>
          <a:lstStyle/>
          <a:p>
            <a:r>
              <a:rPr lang="en-US" dirty="0"/>
              <a:t>Finding </a:t>
            </a:r>
            <a:r>
              <a:rPr lang="en-US" b="1" dirty="0"/>
              <a:t>patterns</a:t>
            </a:r>
            <a:r>
              <a:rPr lang="en-US" dirty="0"/>
              <a:t> in data</a:t>
            </a:r>
          </a:p>
          <a:p>
            <a:endParaRPr lang="en-US" sz="500" dirty="0"/>
          </a:p>
          <a:p>
            <a:r>
              <a:rPr lang="en-US" dirty="0"/>
              <a:t>Using data to do something (answer a question, help decision-making, predict the future, draw a conclusion)</a:t>
            </a:r>
          </a:p>
          <a:p>
            <a:endParaRPr lang="en-US" sz="500" dirty="0"/>
          </a:p>
          <a:p>
            <a:r>
              <a:rPr lang="en-US" dirty="0"/>
              <a:t>Creating models of your data</a:t>
            </a:r>
          </a:p>
          <a:p>
            <a:endParaRPr lang="en-US" sz="500" dirty="0"/>
          </a:p>
          <a:p>
            <a:r>
              <a:rPr lang="en-US" dirty="0"/>
              <a:t>Describing or explaining your situation (your </a:t>
            </a:r>
            <a:r>
              <a:rPr lang="en-US" b="1" dirty="0"/>
              <a:t>system</a:t>
            </a:r>
            <a:r>
              <a:rPr lang="en-US" dirty="0"/>
              <a:t>)</a:t>
            </a:r>
          </a:p>
          <a:p>
            <a:endParaRPr lang="en-US" sz="500" dirty="0"/>
          </a:p>
          <a:p>
            <a:r>
              <a:rPr lang="en-US" dirty="0"/>
              <a:t>(Testing (scientific) hypotheses?)</a:t>
            </a:r>
          </a:p>
          <a:p>
            <a:endParaRPr lang="en-US" sz="500" dirty="0"/>
          </a:p>
          <a:p>
            <a:r>
              <a:rPr lang="en-US" dirty="0"/>
              <a:t>(Carrying out calculations on data?)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038" y="1876820"/>
            <a:ext cx="3845026" cy="3874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46570" y="5773134"/>
            <a:ext cx="4245429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dirty="0"/>
              <a:t>The more complicated the pattern, the more complicated the analysis</a:t>
            </a:r>
          </a:p>
        </p:txBody>
      </p:sp>
    </p:spTree>
    <p:extLst>
      <p:ext uri="{BB962C8B-B14F-4D97-AF65-F5344CB8AC3E}">
        <p14:creationId xmlns:p14="http://schemas.microsoft.com/office/powerpoint/2010/main" val="12480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</a:t>
            </a:r>
            <a:r>
              <a:rPr lang="en-US" i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is the collection of processes by which we extract useful and </a:t>
            </a:r>
            <a:r>
              <a:rPr lang="en-US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actionable insights 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T. </a:t>
            </a:r>
            <a:r>
              <a:rPr lang="en-US" sz="1800" dirty="0" err="1">
                <a:latin typeface="Dagny OT" panose="020B0504020201020104" pitchFamily="34" charset="0"/>
                <a:ea typeface="Helvetica Light" charset="0"/>
                <a:cs typeface="Helvetica Light" charset="0"/>
              </a:rPr>
              <a:t>Kwartler</a:t>
            </a: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(paraphrased)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 is the </a:t>
            </a:r>
            <a:r>
              <a:rPr lang="en-US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working intersection 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of statistics, engineering, computer science, domain expertise, and “hacking.” It involves two main thrusts: </a:t>
            </a:r>
            <a:r>
              <a:rPr lang="en-US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analytics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(counting things) and </a:t>
            </a:r>
            <a:r>
              <a:rPr lang="en-US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inventing new techniques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to draw insights 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H. Mason (paraphrased)</a:t>
            </a:r>
          </a:p>
        </p:txBody>
      </p:sp>
    </p:spTree>
    <p:extLst>
      <p:ext uri="{BB962C8B-B14F-4D97-AF65-F5344CB8AC3E}">
        <p14:creationId xmlns:p14="http://schemas.microsoft.com/office/powerpoint/2010/main" val="7312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6324705" cy="4140767"/>
          </a:xfrm>
        </p:spPr>
        <p:txBody>
          <a:bodyPr>
            <a:normAutofit/>
          </a:bodyPr>
          <a:lstStyle/>
          <a:p>
            <a:r>
              <a:rPr lang="en-US" dirty="0"/>
              <a:t>Starting around the 1940s researchers began in earnest to teach machines how to learn</a:t>
            </a:r>
          </a:p>
          <a:p>
            <a:endParaRPr lang="en-US" sz="500" dirty="0"/>
          </a:p>
          <a:p>
            <a:r>
              <a:rPr lang="en-US" dirty="0"/>
              <a:t>The goal of </a:t>
            </a:r>
            <a:r>
              <a:rPr lang="en-US" b="1" dirty="0"/>
              <a:t>machine learning </a:t>
            </a:r>
            <a:r>
              <a:rPr lang="en-US" dirty="0"/>
              <a:t>was to create machines that could learn and adapt and respond to novel situations</a:t>
            </a:r>
          </a:p>
          <a:p>
            <a:endParaRPr lang="en-US" sz="500" dirty="0"/>
          </a:p>
          <a:p>
            <a:r>
              <a:rPr lang="en-US" dirty="0"/>
              <a:t>A wide variety of techniques, accompanied by a great deal of theoretical underpinning, was created in an effort to achieve this goal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058" y="1934029"/>
            <a:ext cx="4606323" cy="43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6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ARTIFICIAL/AUGMENTED INTELLIGENCE?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8092545" cy="4140767"/>
          </a:xfrm>
        </p:spPr>
        <p:txBody>
          <a:bodyPr>
            <a:noAutofit/>
          </a:bodyPr>
          <a:lstStyle/>
          <a:p>
            <a:r>
              <a:rPr lang="en-US" b="1" dirty="0"/>
              <a:t>Artificial Intelligence </a:t>
            </a:r>
            <a:r>
              <a:rPr lang="en-US" dirty="0"/>
              <a:t>(A.I.) is non-human intelligence that has been engineered rather than one that has evolved naturally.</a:t>
            </a:r>
          </a:p>
          <a:p>
            <a:endParaRPr lang="en-US" sz="500" dirty="0"/>
          </a:p>
          <a:p>
            <a:r>
              <a:rPr lang="en-US" dirty="0"/>
              <a:t>Artificial intelligence research is research carried out in pursuit of this goal.</a:t>
            </a:r>
          </a:p>
          <a:p>
            <a:endParaRPr lang="en-US" sz="500" dirty="0"/>
          </a:p>
          <a:p>
            <a:r>
              <a:rPr lang="en-US" dirty="0"/>
              <a:t>Pragmatically speaking, A.I. is “computers carrying out tasks that only humans can usually do”.</a:t>
            </a:r>
          </a:p>
          <a:p>
            <a:endParaRPr lang="en-US" sz="500" dirty="0"/>
          </a:p>
          <a:p>
            <a:r>
              <a:rPr lang="en-US" b="1" dirty="0"/>
              <a:t>Augmented Intelligence </a:t>
            </a:r>
            <a:r>
              <a:rPr lang="en-US" dirty="0"/>
              <a:t>is human intelligence that is supported or enhanced by machine intelligence.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056" y="2543763"/>
            <a:ext cx="3150552" cy="34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3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/>
              <a:t>Data SCIENCE “</a:t>
            </a:r>
            <a:r>
              <a:rPr lang="en-US" dirty="0"/>
              <a:t>Workflow”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838200" y="2094191"/>
            <a:ext cx="1718269" cy="1735800"/>
            <a:chOff x="753626" y="1690688"/>
            <a:chExt cx="1718269" cy="1735800"/>
          </a:xfrm>
        </p:grpSpPr>
        <p:sp>
          <p:nvSpPr>
            <p:cNvPr id="3" name="Rectangle 2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38200" y="4374159"/>
            <a:ext cx="1718269" cy="1735800"/>
            <a:chOff x="906026" y="4097163"/>
            <a:chExt cx="1718269" cy="1735800"/>
          </a:xfrm>
        </p:grpSpPr>
        <p:sp>
          <p:nvSpPr>
            <p:cNvPr id="12" name="Rectangle 11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70644" y="2094191"/>
            <a:ext cx="1718269" cy="1735800"/>
            <a:chOff x="3953654" y="2202263"/>
            <a:chExt cx="1718269" cy="1735800"/>
          </a:xfrm>
        </p:grpSpPr>
        <p:sp>
          <p:nvSpPr>
            <p:cNvPr id="14" name="Rectangle 13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70644" y="4374159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03088" y="2094191"/>
            <a:ext cx="1718269" cy="1735800"/>
            <a:chOff x="6256959" y="2227198"/>
            <a:chExt cx="1718269" cy="1735800"/>
          </a:xfrm>
        </p:grpSpPr>
        <p:sp>
          <p:nvSpPr>
            <p:cNvPr id="18" name="Rectangle 17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03088" y="4374159"/>
            <a:ext cx="1718269" cy="1735800"/>
            <a:chOff x="6527893" y="4626129"/>
            <a:chExt cx="1718269" cy="1735800"/>
          </a:xfrm>
        </p:grpSpPr>
        <p:sp>
          <p:nvSpPr>
            <p:cNvPr id="20" name="Rectangle 19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635531" y="2094191"/>
            <a:ext cx="1718269" cy="1735800"/>
            <a:chOff x="8695359" y="2361363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35531" y="4374159"/>
            <a:ext cx="1718269" cy="1735800"/>
            <a:chOff x="9372692" y="4823354"/>
            <a:chExt cx="1718269" cy="1735800"/>
          </a:xfrm>
        </p:grpSpPr>
        <p:sp>
          <p:nvSpPr>
            <p:cNvPr id="24" name="Rectangle 23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23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Science “Workflow”</a:t>
            </a:r>
            <a:endParaRPr lang="en-US" sz="2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838200" y="2094191"/>
            <a:ext cx="1718269" cy="1735800"/>
            <a:chOff x="753626" y="1690688"/>
            <a:chExt cx="1718269" cy="1735800"/>
          </a:xfrm>
        </p:grpSpPr>
        <p:sp>
          <p:nvSpPr>
            <p:cNvPr id="3" name="Rectangle 2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38200" y="4374159"/>
            <a:ext cx="1718269" cy="1735800"/>
            <a:chOff x="906026" y="4097163"/>
            <a:chExt cx="1718269" cy="1735800"/>
          </a:xfrm>
        </p:grpSpPr>
        <p:sp>
          <p:nvSpPr>
            <p:cNvPr id="12" name="Rectangle 11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70644" y="2094191"/>
            <a:ext cx="1718269" cy="1735800"/>
            <a:chOff x="3953654" y="2202263"/>
            <a:chExt cx="1718269" cy="1735800"/>
          </a:xfrm>
        </p:grpSpPr>
        <p:sp>
          <p:nvSpPr>
            <p:cNvPr id="14" name="Rectangle 13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70644" y="4374159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03088" y="2094191"/>
            <a:ext cx="1718269" cy="1735800"/>
            <a:chOff x="6256959" y="2227198"/>
            <a:chExt cx="1718269" cy="1735800"/>
          </a:xfrm>
        </p:grpSpPr>
        <p:sp>
          <p:nvSpPr>
            <p:cNvPr id="18" name="Rectangle 17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03088" y="4374159"/>
            <a:ext cx="1718269" cy="1735800"/>
            <a:chOff x="6527893" y="4626129"/>
            <a:chExt cx="1718269" cy="1735800"/>
          </a:xfrm>
        </p:grpSpPr>
        <p:sp>
          <p:nvSpPr>
            <p:cNvPr id="20" name="Rectangle 19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635531" y="2094191"/>
            <a:ext cx="1718269" cy="1735800"/>
            <a:chOff x="8695359" y="2361363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35531" y="4374159"/>
            <a:ext cx="1718269" cy="1735800"/>
            <a:chOff x="9372692" y="4823354"/>
            <a:chExt cx="1718269" cy="1735800"/>
          </a:xfrm>
        </p:grpSpPr>
        <p:sp>
          <p:nvSpPr>
            <p:cNvPr id="24" name="Rectangle 23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  <p:cxnSp>
        <p:nvCxnSpPr>
          <p:cNvPr id="6" name="Straight Arrow Connector 5"/>
          <p:cNvCxnSpPr>
            <a:stCxn id="3" idx="2"/>
            <a:endCxn id="12" idx="0"/>
          </p:cNvCxnSpPr>
          <p:nvPr/>
        </p:nvCxnSpPr>
        <p:spPr>
          <a:xfrm>
            <a:off x="1697335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4" idx="2"/>
            <a:endCxn id="16" idx="0"/>
          </p:cNvCxnSpPr>
          <p:nvPr/>
        </p:nvCxnSpPr>
        <p:spPr>
          <a:xfrm>
            <a:off x="4629779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" idx="3"/>
            <a:endCxn id="14" idx="1"/>
          </p:cNvCxnSpPr>
          <p:nvPr/>
        </p:nvCxnSpPr>
        <p:spPr>
          <a:xfrm>
            <a:off x="2556469" y="2962091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3"/>
            <a:endCxn id="14" idx="1"/>
          </p:cNvCxnSpPr>
          <p:nvPr/>
        </p:nvCxnSpPr>
        <p:spPr>
          <a:xfrm flipV="1">
            <a:off x="2556469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3"/>
            <a:endCxn id="19" idx="1"/>
          </p:cNvCxnSpPr>
          <p:nvPr/>
        </p:nvCxnSpPr>
        <p:spPr>
          <a:xfrm>
            <a:off x="5488913" y="2962091"/>
            <a:ext cx="12141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6" idx="3"/>
            <a:endCxn id="18" idx="1"/>
          </p:cNvCxnSpPr>
          <p:nvPr/>
        </p:nvCxnSpPr>
        <p:spPr>
          <a:xfrm flipV="1">
            <a:off x="5488913" y="2962091"/>
            <a:ext cx="1214175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6" idx="3"/>
            <a:endCxn id="20" idx="1"/>
          </p:cNvCxnSpPr>
          <p:nvPr/>
        </p:nvCxnSpPr>
        <p:spPr>
          <a:xfrm>
            <a:off x="5488913" y="5242059"/>
            <a:ext cx="12141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0" idx="0"/>
          </p:cNvCxnSpPr>
          <p:nvPr/>
        </p:nvCxnSpPr>
        <p:spPr>
          <a:xfrm>
            <a:off x="7562222" y="3829991"/>
            <a:ext cx="1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8" idx="3"/>
            <a:endCxn id="22" idx="1"/>
          </p:cNvCxnSpPr>
          <p:nvPr/>
        </p:nvCxnSpPr>
        <p:spPr>
          <a:xfrm>
            <a:off x="8421357" y="2962091"/>
            <a:ext cx="1214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8" idx="3"/>
            <a:endCxn id="24" idx="1"/>
          </p:cNvCxnSpPr>
          <p:nvPr/>
        </p:nvCxnSpPr>
        <p:spPr>
          <a:xfrm>
            <a:off x="8421357" y="2962091"/>
            <a:ext cx="1214174" cy="227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3"/>
            <a:endCxn id="24" idx="1"/>
          </p:cNvCxnSpPr>
          <p:nvPr/>
        </p:nvCxnSpPr>
        <p:spPr>
          <a:xfrm>
            <a:off x="8421357" y="5242059"/>
            <a:ext cx="1214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2" idx="2"/>
            <a:endCxn id="24" idx="0"/>
          </p:cNvCxnSpPr>
          <p:nvPr/>
        </p:nvCxnSpPr>
        <p:spPr>
          <a:xfrm>
            <a:off x="10494666" y="3829991"/>
            <a:ext cx="0" cy="54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1" idx="1"/>
            <a:endCxn id="15" idx="3"/>
          </p:cNvCxnSpPr>
          <p:nvPr/>
        </p:nvCxnSpPr>
        <p:spPr>
          <a:xfrm flipH="1" flipV="1">
            <a:off x="5488913" y="2962092"/>
            <a:ext cx="1214175" cy="22799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752033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809542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2556469" y="2848500"/>
            <a:ext cx="1214174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2556469" y="3217140"/>
            <a:ext cx="1214174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488912" y="5533452"/>
            <a:ext cx="1214174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5488912" y="2848500"/>
            <a:ext cx="1214174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5492262" y="3198724"/>
            <a:ext cx="1214174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7677778" y="3829991"/>
            <a:ext cx="0" cy="5441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2548516" y="2632907"/>
            <a:ext cx="4889360" cy="3698747"/>
          </a:xfrm>
          <a:prstGeom prst="bentConnector3">
            <a:avLst>
              <a:gd name="adj1" fmla="val 8678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437876" y="6109959"/>
            <a:ext cx="0" cy="22169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697335" y="1927200"/>
            <a:ext cx="879733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22" idx="0"/>
          </p:cNvCxnSpPr>
          <p:nvPr/>
        </p:nvCxnSpPr>
        <p:spPr>
          <a:xfrm flipH="1" flipV="1">
            <a:off x="10494665" y="1927200"/>
            <a:ext cx="1" cy="16699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8421357" y="2847958"/>
            <a:ext cx="1214174" cy="5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8421357" y="3204853"/>
            <a:ext cx="1214174" cy="224821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21" idx="3"/>
            <a:endCxn id="22" idx="1"/>
          </p:cNvCxnSpPr>
          <p:nvPr/>
        </p:nvCxnSpPr>
        <p:spPr>
          <a:xfrm flipV="1">
            <a:off x="8421357" y="2962091"/>
            <a:ext cx="1214174" cy="227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" idx="0"/>
          </p:cNvCxnSpPr>
          <p:nvPr/>
        </p:nvCxnSpPr>
        <p:spPr>
          <a:xfrm>
            <a:off x="1697335" y="1927200"/>
            <a:ext cx="0" cy="16699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97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After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When an analysis or model is ‘released into the wild’, it can take on a life of its own.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Analysts may eventually have to relinquish control over dissemination. Results may be misappropriated, misunderstood, or shelved. What can the analyst do to prevent this?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/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Finally, because of </a:t>
            </a:r>
            <a:r>
              <a:rPr lang="en-US" b="1" dirty="0">
                <a:latin typeface="Helvetica" pitchFamily="2" charset="0"/>
              </a:rPr>
              <a:t>analytic decay</a:t>
            </a:r>
            <a:r>
              <a:rPr lang="en-US" dirty="0"/>
              <a:t>, it’s important to view the last analytical step NOT as a static dead end, but rather as an invitation to return to the beginning of the process. </a:t>
            </a:r>
          </a:p>
        </p:txBody>
      </p:sp>
    </p:spTree>
    <p:extLst>
      <p:ext uri="{BB962C8B-B14F-4D97-AF65-F5344CB8AC3E}">
        <p14:creationId xmlns:p14="http://schemas.microsoft.com/office/powerpoint/2010/main" val="16327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8C62C62-3F3B-5041-83C3-32EAAE887CF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Data Science Ecosystem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1192" y="2180496"/>
            <a:ext cx="11029615" cy="414076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analysis is a </a:t>
            </a:r>
            <a:r>
              <a:rPr lang="en-US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team sport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, with team members needing a good understanding of both </a:t>
            </a:r>
            <a:r>
              <a:rPr lang="en-US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and </a:t>
            </a:r>
            <a:r>
              <a:rPr lang="en-US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context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management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preparation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analysis</a:t>
            </a:r>
          </a:p>
          <a:p>
            <a:pPr lvl="1" algn="just">
              <a:buSzPct val="112000"/>
              <a:buFont typeface="Wingdings" charset="2"/>
              <a:buChar char="§"/>
            </a:pP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communications </a:t>
            </a:r>
          </a:p>
          <a:p>
            <a:pPr algn="just"/>
            <a:endParaRPr lang="en-US" sz="1000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Even slight improvements over a current approach can find a useful place in an organization – </a:t>
            </a:r>
            <a:r>
              <a:rPr lang="en-US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 is not solely about Big Data and disruption!</a:t>
            </a:r>
          </a:p>
        </p:txBody>
      </p:sp>
    </p:spTree>
    <p:extLst>
      <p:ext uri="{BB962C8B-B14F-4D97-AF65-F5344CB8AC3E}">
        <p14:creationId xmlns:p14="http://schemas.microsoft.com/office/powerpoint/2010/main" val="41703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1192" y="2180496"/>
            <a:ext cx="6237619" cy="4140767"/>
          </a:xfrm>
        </p:spPr>
        <p:txBody>
          <a:bodyPr/>
          <a:lstStyle/>
          <a:p>
            <a:r>
              <a:rPr lang="en-US" dirty="0"/>
              <a:t>A representation is an object that stands in for another object.</a:t>
            </a:r>
          </a:p>
          <a:p>
            <a:endParaRPr lang="en-US" sz="500" dirty="0"/>
          </a:p>
          <a:p>
            <a:r>
              <a:rPr lang="en-US" dirty="0"/>
              <a:t>A representation may or may not physically resemble the object it represents.</a:t>
            </a:r>
          </a:p>
          <a:p>
            <a:endParaRPr lang="en-US" sz="500" dirty="0"/>
          </a:p>
          <a:p>
            <a:r>
              <a:rPr lang="en-US" dirty="0"/>
              <a:t>Representations of the world help us to understand, navigate and manipulate the world.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271" y="2460171"/>
            <a:ext cx="4800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9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Data, M.L., and A.I. in the News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101 – Basic Data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Some Practical Definitions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Workflows and Pipelines – the Process of Working with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Models and Systems Thinking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Ethical Considerations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5954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2" y="0"/>
            <a:ext cx="11776256" cy="6858000"/>
          </a:xfrm>
        </p:spPr>
      </p:pic>
    </p:spTree>
    <p:extLst>
      <p:ext uri="{BB962C8B-B14F-4D97-AF65-F5344CB8AC3E}">
        <p14:creationId xmlns:p14="http://schemas.microsoft.com/office/powerpoint/2010/main" val="398801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Systems Terms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0"/>
              </a:rPr>
              <a:t>In order to understand how various aspects of the World interact with one another, we need to </a:t>
            </a:r>
            <a:r>
              <a:rPr lang="en-CA" b="1" dirty="0">
                <a:latin typeface="Dagny OT" panose="020B0504020201020104" pitchFamily="34" charset="0"/>
              </a:rPr>
              <a:t>carve out chunks </a:t>
            </a:r>
            <a:r>
              <a:rPr lang="en-CA" dirty="0">
                <a:latin typeface="Dagny OT" panose="020B0504020201020104" pitchFamily="34" charset="0"/>
              </a:rPr>
              <a:t>corresponding to the aspects and define their </a:t>
            </a:r>
            <a:r>
              <a:rPr lang="en-CA" b="1" dirty="0">
                <a:latin typeface="Dagny OT" panose="020B0504020201020104" pitchFamily="34" charset="0"/>
              </a:rPr>
              <a:t>boundaries</a:t>
            </a:r>
            <a:r>
              <a:rPr lang="en-CA" dirty="0">
                <a:latin typeface="Dagny OT" panose="020B0504020201020104" pitchFamily="34" charset="0"/>
              </a:rPr>
              <a:t>.  </a:t>
            </a:r>
            <a:endParaRPr lang="en-US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0"/>
              </a:rPr>
              <a:t>Working with other intelligences requires </a:t>
            </a:r>
            <a:r>
              <a:rPr lang="en-CA" b="1" dirty="0">
                <a:latin typeface="Dagny OT" panose="020B0504020201020104" pitchFamily="34" charset="0"/>
              </a:rPr>
              <a:t>shared understanding </a:t>
            </a:r>
            <a:r>
              <a:rPr lang="en-CA" dirty="0">
                <a:latin typeface="Dagny OT" panose="020B0504020201020104" pitchFamily="34" charset="0"/>
              </a:rPr>
              <a:t>of what is being studied.</a:t>
            </a:r>
            <a:endParaRPr lang="en-US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CA" dirty="0">
                <a:latin typeface="Dagny OT" panose="020B0504020201020104" pitchFamily="34" charset="0"/>
              </a:rPr>
              <a:t>A </a:t>
            </a:r>
            <a:r>
              <a:rPr lang="en-CA" b="1" dirty="0">
                <a:latin typeface="Dagny OT" panose="020B0504020201020104" pitchFamily="34" charset="0"/>
              </a:rPr>
              <a:t>system</a:t>
            </a:r>
            <a:r>
              <a:rPr lang="en-CA" dirty="0">
                <a:latin typeface="Dagny OT" panose="020B0504020201020104" pitchFamily="34" charset="0"/>
              </a:rPr>
              <a:t> is made up of </a:t>
            </a:r>
            <a:r>
              <a:rPr lang="en-CA" b="1" dirty="0">
                <a:latin typeface="Dagny OT" panose="020B0504020201020104" pitchFamily="34" charset="0"/>
              </a:rPr>
              <a:t>objects</a:t>
            </a:r>
            <a:r>
              <a:rPr lang="en-CA" dirty="0">
                <a:latin typeface="Dagny OT" panose="020B0504020201020104" pitchFamily="34" charset="0"/>
              </a:rPr>
              <a:t> with </a:t>
            </a:r>
            <a:r>
              <a:rPr lang="en-CA" b="1" dirty="0">
                <a:latin typeface="Dagny OT" panose="020B0504020201020104" pitchFamily="34" charset="0"/>
              </a:rPr>
              <a:t>properties</a:t>
            </a:r>
            <a:r>
              <a:rPr lang="en-CA" dirty="0">
                <a:latin typeface="Dagny OT" panose="020B0504020201020104" pitchFamily="34" charset="0"/>
              </a:rPr>
              <a:t> that potentially change over time. Within the system we perceive </a:t>
            </a:r>
            <a:r>
              <a:rPr lang="en-CA" b="1" dirty="0">
                <a:latin typeface="Dagny OT" panose="020B0504020201020104" pitchFamily="34" charset="0"/>
              </a:rPr>
              <a:t>actions</a:t>
            </a:r>
            <a:r>
              <a:rPr lang="en-CA" dirty="0">
                <a:latin typeface="Dagny OT" panose="020B0504020201020104" pitchFamily="34" charset="0"/>
              </a:rPr>
              <a:t> and </a:t>
            </a:r>
            <a:r>
              <a:rPr lang="en-CA" b="1" dirty="0">
                <a:latin typeface="Dagny OT" panose="020B0504020201020104" pitchFamily="34" charset="0"/>
              </a:rPr>
              <a:t>evolving</a:t>
            </a:r>
            <a:r>
              <a:rPr lang="en-CA" dirty="0">
                <a:latin typeface="Dagny OT" panose="020B0504020201020104" pitchFamily="34" charset="0"/>
              </a:rPr>
              <a:t> properties leading us to think in terms of </a:t>
            </a:r>
            <a:r>
              <a:rPr lang="en-CA" b="1" dirty="0">
                <a:latin typeface="Dagny OT" panose="020B0504020201020104" pitchFamily="34" charset="0"/>
              </a:rPr>
              <a:t>processes</a:t>
            </a:r>
            <a:r>
              <a:rPr lang="en-CA" dirty="0">
                <a:latin typeface="Dagny OT" panose="020B0504020201020104" pitchFamily="34" charset="0"/>
              </a:rPr>
              <a:t>. </a:t>
            </a:r>
            <a:endParaRPr lang="en-US" dirty="0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2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in Systems Terms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dirty="0">
                <a:latin typeface="Dagny OT" panose="020B0504020201020104" pitchFamily="34" charset="0"/>
              </a:rPr>
              <a:t>Objects</a:t>
            </a:r>
            <a:r>
              <a:rPr lang="en-US" dirty="0">
                <a:latin typeface="Dagny OT" panose="020B0504020201020104" pitchFamily="34" charset="0"/>
              </a:rPr>
              <a:t> themselves have various properties.  Natural processes generate (or destroy) objects, and may change the properties of these objects over time. 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</a:rPr>
              <a:t>We </a:t>
            </a:r>
            <a:r>
              <a:rPr lang="en-US" b="1" dirty="0">
                <a:latin typeface="Dagny OT" panose="020B0504020201020104" pitchFamily="34" charset="0"/>
              </a:rPr>
              <a:t>observe</a:t>
            </a:r>
            <a:r>
              <a:rPr lang="en-US" dirty="0">
                <a:latin typeface="Dagny OT" panose="020B0504020201020104" pitchFamily="34" charset="0"/>
              </a:rPr>
              <a:t>, </a:t>
            </a:r>
            <a:r>
              <a:rPr lang="en-US" b="1" dirty="0">
                <a:latin typeface="Dagny OT" panose="020B0504020201020104" pitchFamily="34" charset="0"/>
              </a:rPr>
              <a:t>quantify</a:t>
            </a:r>
            <a:r>
              <a:rPr lang="en-US" dirty="0">
                <a:latin typeface="Dagny OT" panose="020B0504020201020104" pitchFamily="34" charset="0"/>
              </a:rPr>
              <a:t>, and </a:t>
            </a:r>
            <a:r>
              <a:rPr lang="en-US" b="1" dirty="0">
                <a:latin typeface="Dagny OT" panose="020B0504020201020104" pitchFamily="34" charset="0"/>
              </a:rPr>
              <a:t>record</a:t>
            </a:r>
            <a:r>
              <a:rPr lang="en-US" dirty="0">
                <a:latin typeface="Dagny OT" panose="020B0504020201020104" pitchFamily="34" charset="0"/>
              </a:rPr>
              <a:t> particular values of these properties at particular points in time.</a:t>
            </a:r>
          </a:p>
          <a:p>
            <a:pPr marL="0" indent="0" algn="just">
              <a:buNone/>
            </a:pPr>
            <a:r>
              <a:rPr lang="en-US" sz="1000" dirty="0">
                <a:latin typeface="Dagny OT" panose="020B0504020201020104" pitchFamily="34" charset="0"/>
              </a:rPr>
              <a:t> </a:t>
            </a: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</a:rPr>
              <a:t>This generates data points, capturing the </a:t>
            </a:r>
            <a:r>
              <a:rPr lang="en-US" b="1" dirty="0">
                <a:latin typeface="Dagny OT" panose="020B0504020201020104" pitchFamily="34" charset="0"/>
              </a:rPr>
              <a:t>underlying reality </a:t>
            </a:r>
            <a:r>
              <a:rPr lang="en-US" dirty="0">
                <a:latin typeface="Dagny OT" panose="020B0504020201020104" pitchFamily="34" charset="0"/>
              </a:rPr>
              <a:t>to some degree of </a:t>
            </a:r>
            <a:r>
              <a:rPr lang="en-US" b="1" dirty="0">
                <a:latin typeface="Dagny OT" panose="020B0504020201020104" pitchFamily="34" charset="0"/>
              </a:rPr>
              <a:t>accuracy</a:t>
            </a:r>
            <a:r>
              <a:rPr lang="en-US" dirty="0">
                <a:latin typeface="Dagny OT" panose="020B0504020201020104" pitchFamily="34" charset="0"/>
              </a:rPr>
              <a:t> and </a:t>
            </a:r>
            <a:r>
              <a:rPr lang="en-US" b="1" dirty="0">
                <a:latin typeface="Dagny OT" panose="020B0504020201020104" pitchFamily="34" charset="0"/>
              </a:rPr>
              <a:t>error</a:t>
            </a:r>
            <a:r>
              <a:rPr lang="en-US" dirty="0">
                <a:latin typeface="Dagny OT" panose="020B0504020201020104" pitchFamily="34" charset="0"/>
              </a:rPr>
              <a:t> (biased or unbiased).</a:t>
            </a:r>
          </a:p>
        </p:txBody>
      </p:sp>
    </p:spTree>
    <p:extLst>
      <p:ext uri="{BB962C8B-B14F-4D97-AF65-F5344CB8AC3E}">
        <p14:creationId xmlns:p14="http://schemas.microsoft.com/office/powerpoint/2010/main" val="75901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Gaps in Knowledge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</a:rPr>
              <a:t>A </a:t>
            </a:r>
            <a:r>
              <a:rPr lang="en-US" b="1" dirty="0">
                <a:latin typeface="Dagny OT" panose="020B0504020201020104" pitchFamily="34" charset="0"/>
              </a:rPr>
              <a:t>gap in knowledge </a:t>
            </a:r>
            <a:r>
              <a:rPr lang="en-US" dirty="0">
                <a:latin typeface="Dagny OT" panose="020B0504020201020104" pitchFamily="34" charset="0"/>
              </a:rPr>
              <a:t>is identified when we realize that what we thought we knew about a system proves incomplete (or false).  </a:t>
            </a:r>
          </a:p>
          <a:p>
            <a:pPr algn="just"/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</a:rPr>
              <a:t>This might happen repeatedly, at any moment in the process:</a:t>
            </a:r>
          </a:p>
          <a:p>
            <a:pPr lvl="1" algn="just"/>
            <a:r>
              <a:rPr lang="en-US" dirty="0">
                <a:latin typeface="Dagny OT" panose="020B0504020201020104" pitchFamily="34" charset="0"/>
              </a:rPr>
              <a:t>data cleaning</a:t>
            </a:r>
          </a:p>
          <a:p>
            <a:pPr lvl="1" algn="just"/>
            <a:r>
              <a:rPr lang="en-US" dirty="0">
                <a:latin typeface="Dagny OT" panose="020B0504020201020104" pitchFamily="34" charset="0"/>
              </a:rPr>
              <a:t>data consolidation</a:t>
            </a:r>
          </a:p>
          <a:p>
            <a:pPr lvl="1" algn="just"/>
            <a:r>
              <a:rPr lang="en-US" dirty="0">
                <a:latin typeface="Dagny OT" panose="020B0504020201020104" pitchFamily="34" charset="0"/>
              </a:rPr>
              <a:t>data analysis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</a:rPr>
              <a:t>The solution is to be flexible. When faced with such a gap, </a:t>
            </a:r>
            <a:r>
              <a:rPr lang="en-US" b="1" dirty="0">
                <a:latin typeface="Dagny OT" panose="020B0504020201020104" pitchFamily="34" charset="0"/>
              </a:rPr>
              <a:t>go back</a:t>
            </a:r>
            <a:r>
              <a:rPr lang="en-US" dirty="0">
                <a:latin typeface="Dagny OT" panose="020B0504020201020104" pitchFamily="34" charset="0"/>
              </a:rPr>
              <a:t>,</a:t>
            </a:r>
            <a:r>
              <a:rPr lang="en-US" b="1" dirty="0">
                <a:latin typeface="Dagny OT" panose="020B0504020201020104" pitchFamily="34" charset="0"/>
              </a:rPr>
              <a:t> ask questions</a:t>
            </a:r>
            <a:r>
              <a:rPr lang="en-US" dirty="0">
                <a:latin typeface="Dagny OT" panose="020B0504020201020104" pitchFamily="34" charset="0"/>
              </a:rPr>
              <a:t>, and</a:t>
            </a:r>
            <a:r>
              <a:rPr lang="en-US" b="1" dirty="0">
                <a:latin typeface="Dagny OT" panose="020B0504020201020104" pitchFamily="34" charset="0"/>
              </a:rPr>
              <a:t> modify the system representation</a:t>
            </a:r>
            <a:r>
              <a:rPr lang="en-US" dirty="0">
                <a:latin typeface="Dagny OT" panose="020B05040202010201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91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Models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Dagny OT" panose="020B0504020201020104" pitchFamily="34" charset="0"/>
              </a:rPr>
              <a:t>Exercise:</a:t>
            </a:r>
          </a:p>
          <a:p>
            <a:pPr lvl="1"/>
            <a:r>
              <a:rPr lang="en-US" dirty="0">
                <a:latin typeface="Dagny OT" panose="020B0504020201020104" pitchFamily="34" charset="0"/>
              </a:rPr>
              <a:t>assume that an acquaintance has just set foot in your living space for the first time.  </a:t>
            </a:r>
          </a:p>
          <a:p>
            <a:pPr lvl="1"/>
            <a:r>
              <a:rPr lang="en-US" dirty="0">
                <a:latin typeface="Dagny OT" panose="020B0504020201020104" pitchFamily="34" charset="0"/>
              </a:rPr>
              <a:t>you are on the phone with them but not currently at home. </a:t>
            </a:r>
          </a:p>
          <a:p>
            <a:pPr lvl="1"/>
            <a:r>
              <a:rPr lang="en-US" dirty="0">
                <a:latin typeface="Dagny OT" panose="020B0504020201020104" pitchFamily="34" charset="0"/>
              </a:rPr>
              <a:t>explain to them how to go about preparing a cup of sugar.    </a:t>
            </a:r>
          </a:p>
          <a:p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Dagny OT" panose="020B0504020201020104" pitchFamily="34" charset="0"/>
              </a:rPr>
              <a:t>Conceptual models </a:t>
            </a:r>
            <a:r>
              <a:rPr lang="en-US" dirty="0">
                <a:latin typeface="Dagny OT" panose="020B0504020201020104" pitchFamily="34" charset="0"/>
              </a:rPr>
              <a:t>are built using methodical investigation tools</a:t>
            </a:r>
          </a:p>
          <a:p>
            <a:pPr lvl="1"/>
            <a:r>
              <a:rPr lang="en-US" dirty="0">
                <a:latin typeface="Dagny OT" panose="020B0504020201020104" pitchFamily="34" charset="0"/>
              </a:rPr>
              <a:t>diagrams</a:t>
            </a:r>
          </a:p>
          <a:p>
            <a:pPr lvl="1"/>
            <a:r>
              <a:rPr lang="en-US" dirty="0">
                <a:latin typeface="Dagny OT" panose="020B0504020201020104" pitchFamily="34" charset="0"/>
              </a:rPr>
              <a:t>structured interviews</a:t>
            </a:r>
          </a:p>
          <a:p>
            <a:pPr lvl="1"/>
            <a:r>
              <a:rPr lang="en-US" dirty="0">
                <a:latin typeface="Dagny OT" panose="020B0504020201020104" pitchFamily="34" charset="0"/>
              </a:rPr>
              <a:t>structured descriptions</a:t>
            </a:r>
          </a:p>
          <a:p>
            <a:pPr lvl="1"/>
            <a:r>
              <a:rPr lang="en-US" dirty="0">
                <a:latin typeface="Dagny OT" panose="020B05040202010201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7888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the Data to the System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</a:rPr>
              <a:t>Is the data which has been collected and analyzed going to be of any use when it comes to understanding the system? </a:t>
            </a:r>
          </a:p>
          <a:p>
            <a:pPr algn="just"/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</a:rPr>
              <a:t>This question can only be answered if we understand:</a:t>
            </a:r>
          </a:p>
          <a:p>
            <a:pPr lvl="1" algn="just"/>
            <a:r>
              <a:rPr lang="en-US" dirty="0">
                <a:latin typeface="Dagny OT" panose="020B0504020201020104" pitchFamily="34" charset="0"/>
              </a:rPr>
              <a:t>how the data is</a:t>
            </a:r>
            <a:r>
              <a:rPr lang="en-US" b="1" dirty="0">
                <a:latin typeface="Dagny OT" panose="020B0504020201020104" pitchFamily="34" charset="0"/>
              </a:rPr>
              <a:t> collected</a:t>
            </a:r>
          </a:p>
          <a:p>
            <a:pPr lvl="1" algn="just"/>
            <a:r>
              <a:rPr lang="en-US" dirty="0">
                <a:latin typeface="Dagny OT" panose="020B0504020201020104" pitchFamily="34" charset="0"/>
              </a:rPr>
              <a:t>the </a:t>
            </a:r>
            <a:r>
              <a:rPr lang="en-US" b="1" dirty="0">
                <a:latin typeface="Dagny OT" panose="020B0504020201020104" pitchFamily="34" charset="0"/>
              </a:rPr>
              <a:t>approximate nature </a:t>
            </a:r>
            <a:r>
              <a:rPr lang="en-US" dirty="0">
                <a:latin typeface="Dagny OT" panose="020B0504020201020104" pitchFamily="34" charset="0"/>
              </a:rPr>
              <a:t>of both data and system</a:t>
            </a:r>
          </a:p>
          <a:p>
            <a:pPr lvl="1" algn="just"/>
            <a:r>
              <a:rPr lang="en-US" dirty="0">
                <a:latin typeface="Dagny OT" panose="020B0504020201020104" pitchFamily="34" charset="0"/>
              </a:rPr>
              <a:t>what the data </a:t>
            </a:r>
            <a:r>
              <a:rPr lang="en-US" b="1" dirty="0">
                <a:latin typeface="Dagny OT" panose="020B0504020201020104" pitchFamily="34" charset="0"/>
              </a:rPr>
              <a:t>represents</a:t>
            </a:r>
            <a:r>
              <a:rPr lang="en-US" dirty="0">
                <a:latin typeface="Dagny OT" panose="020B0504020201020104" pitchFamily="34" charset="0"/>
              </a:rPr>
              <a:t> (observations and features)</a:t>
            </a:r>
          </a:p>
          <a:p>
            <a:pPr algn="just"/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0"/>
              </a:rPr>
              <a:t>Is the combination of system and data </a:t>
            </a:r>
            <a:r>
              <a:rPr lang="en-US" b="1" dirty="0">
                <a:latin typeface="Dagny OT" panose="020B0504020201020104" pitchFamily="34" charset="0"/>
              </a:rPr>
              <a:t>sufficient</a:t>
            </a:r>
            <a:r>
              <a:rPr lang="en-US" dirty="0">
                <a:latin typeface="Dagny OT" panose="020B0504020201020104" pitchFamily="34" charset="0"/>
              </a:rPr>
              <a:t> to understand the aspects of the </a:t>
            </a:r>
            <a:r>
              <a:rPr lang="en-US" dirty="0"/>
              <a:t>world under consideration?</a:t>
            </a:r>
          </a:p>
        </p:txBody>
      </p:sp>
    </p:spTree>
    <p:extLst>
      <p:ext uri="{BB962C8B-B14F-4D97-AF65-F5344CB8AC3E}">
        <p14:creationId xmlns:p14="http://schemas.microsoft.com/office/powerpoint/2010/main" val="155303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Ethics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Formerly: “</a:t>
            </a:r>
            <a:r>
              <a:rPr lang="en-US" b="1" dirty="0">
                <a:latin typeface="Dagny OT" panose="020B0504020201020104" pitchFamily="34" charset="77"/>
              </a:rPr>
              <a:t>Wild West</a:t>
            </a:r>
            <a:r>
              <a:rPr lang="en-US" dirty="0">
                <a:latin typeface="Dagny OT" panose="020B0504020201020104" pitchFamily="34" charset="77"/>
              </a:rPr>
              <a:t>” mentality to data collection (and use). Whatever wasn’t technologically forbidden was allowed.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Now: professional codes of conduct are being devised for data scientists (outline responsible ways to practice data science).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Additional </a:t>
            </a:r>
            <a:r>
              <a:rPr lang="en-US" dirty="0">
                <a:latin typeface="Dagny OT" panose="020B0504020201020104" pitchFamily="34" charset="77"/>
              </a:rPr>
              <a:t>responsibility</a:t>
            </a:r>
            <a:r>
              <a:rPr lang="en-US" b="1" dirty="0">
                <a:latin typeface="Dagny OT" panose="020B0504020201020104" pitchFamily="34" charset="77"/>
              </a:rPr>
              <a:t> </a:t>
            </a:r>
            <a:r>
              <a:rPr lang="en-US" dirty="0">
                <a:latin typeface="Dagny OT" panose="020B0504020201020104" pitchFamily="34" charset="77"/>
              </a:rPr>
              <a:t>for data scientists; but also </a:t>
            </a:r>
            <a:r>
              <a:rPr lang="en-US" b="1" dirty="0">
                <a:latin typeface="Dagny OT" panose="020B0504020201020104" pitchFamily="34" charset="77"/>
              </a:rPr>
              <a:t>protection</a:t>
            </a:r>
            <a:r>
              <a:rPr lang="en-US" dirty="0">
                <a:latin typeface="Dagny OT" panose="020B0504020201020104" pitchFamily="34" charset="77"/>
              </a:rPr>
              <a:t> against being hired to carry out questionable analyses.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Does your organization have a code of ethics for its data scientists? For its employees?</a:t>
            </a:r>
          </a:p>
        </p:txBody>
      </p:sp>
    </p:spTree>
    <p:extLst>
      <p:ext uri="{BB962C8B-B14F-4D97-AF65-F5344CB8AC3E}">
        <p14:creationId xmlns:p14="http://schemas.microsoft.com/office/powerpoint/2010/main" val="10675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Ethics?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Broadly speaking, ethics refers to the </a:t>
            </a:r>
            <a:r>
              <a:rPr lang="en-US" b="1" dirty="0">
                <a:latin typeface="Dagny OT" panose="020B0504020201020104" pitchFamily="34" charset="77"/>
              </a:rPr>
              <a:t>study</a:t>
            </a:r>
            <a:r>
              <a:rPr lang="en-US" dirty="0">
                <a:latin typeface="Dagny OT" panose="020B0504020201020104" pitchFamily="34" charset="77"/>
              </a:rPr>
              <a:t> and </a:t>
            </a:r>
            <a:r>
              <a:rPr lang="en-US" b="1" dirty="0">
                <a:latin typeface="Dagny OT" panose="020B0504020201020104" pitchFamily="34" charset="77"/>
              </a:rPr>
              <a:t>definition</a:t>
            </a:r>
            <a:r>
              <a:rPr lang="en-US" dirty="0">
                <a:latin typeface="Dagny OT" panose="020B0504020201020104" pitchFamily="34" charset="77"/>
              </a:rPr>
              <a:t> of </a:t>
            </a:r>
            <a:r>
              <a:rPr lang="en-US" b="1" dirty="0">
                <a:latin typeface="Dagny OT" panose="020B0504020201020104" pitchFamily="34" charset="77"/>
              </a:rPr>
              <a:t>right and wrong conducts:</a:t>
            </a:r>
            <a:r>
              <a:rPr lang="en-US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10000"/>
              </a:lnSpc>
              <a:buSzPct val="125000"/>
              <a:buFont typeface="Wingdings" pitchFamily="2" charset="2"/>
              <a:buChar char="§"/>
            </a:pPr>
            <a:r>
              <a:rPr lang="en-US" dirty="0">
                <a:latin typeface="Dagny OT" panose="020B0504020201020104" pitchFamily="34" charset="77"/>
              </a:rPr>
              <a:t>“not […] social convention, religious beliefs, or laws”.</a:t>
            </a:r>
            <a:r>
              <a:rPr lang="en-US" sz="2200" dirty="0">
                <a:latin typeface="Dagny OT" panose="020B0504020201020104" pitchFamily="34" charset="77"/>
              </a:rPr>
              <a:t> </a:t>
            </a:r>
            <a:r>
              <a:rPr lang="en-US" sz="1500" dirty="0">
                <a:latin typeface="Dagny OT" panose="020B0504020201020104" pitchFamily="34" charset="77"/>
              </a:rPr>
              <a:t>(R.W. Paul, L. Elder)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Influential </a:t>
            </a:r>
            <a:r>
              <a:rPr lang="en-US" i="1" dirty="0">
                <a:latin typeface="Dagny OT" panose="020B0504020201020104" pitchFamily="34" charset="77"/>
              </a:rPr>
              <a:t>Western</a:t>
            </a:r>
            <a:r>
              <a:rPr lang="en-US" dirty="0">
                <a:latin typeface="Dagny OT" panose="020B0504020201020104" pitchFamily="34" charset="77"/>
              </a:rPr>
              <a:t> ethical theories: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Dagny OT" panose="020B0504020201020104" pitchFamily="34" charset="77"/>
              </a:rPr>
              <a:t>Kant's </a:t>
            </a:r>
            <a:r>
              <a:rPr lang="en-US" b="1" dirty="0">
                <a:latin typeface="Dagny OT" panose="020B0504020201020104" pitchFamily="34" charset="77"/>
              </a:rPr>
              <a:t>golden rule </a:t>
            </a:r>
            <a:r>
              <a:rPr lang="en-US" dirty="0">
                <a:latin typeface="Dagny OT" panose="020B0504020201020104" pitchFamily="34" charset="77"/>
              </a:rPr>
              <a:t>(do onto others…),</a:t>
            </a:r>
            <a:r>
              <a:rPr lang="en-US" b="1" dirty="0">
                <a:latin typeface="Dagny OT" panose="020B0504020201020104" pitchFamily="34" charset="77"/>
              </a:rPr>
              <a:t> consequentialism</a:t>
            </a:r>
            <a:r>
              <a:rPr lang="en-US" dirty="0">
                <a:latin typeface="Dagny OT" panose="020B0504020201020104" pitchFamily="34" charset="77"/>
              </a:rPr>
              <a:t> (the ends justify the means), </a:t>
            </a:r>
            <a:r>
              <a:rPr lang="en-US" b="1" dirty="0">
                <a:latin typeface="Dagny OT" panose="020B0504020201020104" pitchFamily="34" charset="77"/>
              </a:rPr>
              <a:t>utilitarianism</a:t>
            </a:r>
            <a:r>
              <a:rPr lang="en-US" dirty="0">
                <a:latin typeface="Dagny OT" panose="020B0504020201020104" pitchFamily="34" charset="77"/>
              </a:rPr>
              <a:t> (act in order to maximize positive effect), etc.</a:t>
            </a:r>
          </a:p>
          <a:p>
            <a:pPr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Influential </a:t>
            </a:r>
            <a:r>
              <a:rPr lang="en-US" i="1" dirty="0">
                <a:latin typeface="Dagny OT" panose="020B0504020201020104" pitchFamily="34" charset="77"/>
              </a:rPr>
              <a:t>Eastern</a:t>
            </a:r>
            <a:r>
              <a:rPr lang="en-US" dirty="0">
                <a:latin typeface="Dagny OT" panose="020B0504020201020104" pitchFamily="34" charset="77"/>
              </a:rPr>
              <a:t> ethical theories:</a:t>
            </a:r>
          </a:p>
          <a:p>
            <a:pPr lvl="1">
              <a:lnSpc>
                <a:spcPct val="110000"/>
              </a:lnSpc>
            </a:pPr>
            <a:r>
              <a:rPr lang="en-US" b="1" dirty="0">
                <a:latin typeface="Dagny OT" panose="020B0504020201020104" pitchFamily="34" charset="77"/>
              </a:rPr>
              <a:t>Confucianism</a:t>
            </a:r>
            <a:r>
              <a:rPr lang="en-US" dirty="0">
                <a:latin typeface="Dagny OT" panose="020B0504020201020104" pitchFamily="34" charset="77"/>
              </a:rPr>
              <a:t>,</a:t>
            </a:r>
            <a:r>
              <a:rPr lang="en-US" b="1" dirty="0">
                <a:latin typeface="Dagny OT" panose="020B0504020201020104" pitchFamily="34" charset="77"/>
              </a:rPr>
              <a:t> Taoism</a:t>
            </a:r>
            <a:r>
              <a:rPr lang="en-US" dirty="0">
                <a:latin typeface="Dagny OT" panose="020B0504020201020104" pitchFamily="34" charset="77"/>
              </a:rPr>
              <a:t>, </a:t>
            </a:r>
            <a:r>
              <a:rPr lang="en-US" b="1" dirty="0">
                <a:latin typeface="Dagny OT" panose="020B0504020201020104" pitchFamily="34" charset="77"/>
              </a:rPr>
              <a:t>Buddhism</a:t>
            </a:r>
            <a:r>
              <a:rPr lang="en-US" dirty="0">
                <a:latin typeface="Dagny OT" panose="020B0504020201020104" pitchFamily="34" charset="77"/>
              </a:rPr>
              <a:t> (?), etc.</a:t>
            </a:r>
          </a:p>
        </p:txBody>
      </p:sp>
    </p:spTree>
    <p:extLst>
      <p:ext uri="{BB962C8B-B14F-4D97-AF65-F5344CB8AC3E}">
        <p14:creationId xmlns:p14="http://schemas.microsoft.com/office/powerpoint/2010/main" val="747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ETHICS?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First Nations Principles of </a:t>
            </a:r>
            <a:r>
              <a:rPr lang="en-US" b="1" dirty="0">
                <a:latin typeface="Dagny OT" panose="020B0504020201020104" pitchFamily="34" charset="77"/>
              </a:rPr>
              <a:t>OCAP</a:t>
            </a:r>
            <a:r>
              <a:rPr lang="en-US" dirty="0">
                <a:latin typeface="Dagny OT" panose="020B0504020201020104" pitchFamily="34" charset="77"/>
              </a:rPr>
              <a:t>®:</a:t>
            </a:r>
          </a:p>
          <a:p>
            <a:pPr lvl="1" algn="l"/>
            <a:r>
              <a:rPr lang="en-US" b="1" dirty="0">
                <a:latin typeface="Dagny OT" panose="020B0504020201020104" pitchFamily="34" charset="77"/>
              </a:rPr>
              <a:t>Ownership</a:t>
            </a:r>
            <a:br>
              <a:rPr lang="en-US" b="1" dirty="0">
                <a:latin typeface="Dagny OT" panose="020B0504020201020104" pitchFamily="34" charset="77"/>
              </a:rPr>
            </a:br>
            <a:r>
              <a:rPr lang="en-US" dirty="0">
                <a:latin typeface="Dagny OT" panose="020B0504020201020104" pitchFamily="34" charset="77"/>
              </a:rPr>
              <a:t>cultural knowledge, data, and information is owned by First Nations communities</a:t>
            </a:r>
          </a:p>
          <a:p>
            <a:pPr lvl="1" algn="l"/>
            <a:r>
              <a:rPr lang="en-US" b="1" dirty="0">
                <a:latin typeface="Dagny OT" panose="020B0504020201020104" pitchFamily="34" charset="77"/>
              </a:rPr>
              <a:t>Control</a:t>
            </a:r>
            <a:br>
              <a:rPr lang="en-US" b="1" dirty="0">
                <a:latin typeface="Dagny OT" panose="020B0504020201020104" pitchFamily="34" charset="77"/>
              </a:rPr>
            </a:br>
            <a:r>
              <a:rPr lang="en-US" dirty="0">
                <a:latin typeface="Dagny OT" panose="020B0504020201020104" pitchFamily="34" charset="77"/>
              </a:rPr>
              <a:t>First Nations communities have the right to control all aspects of research and information management that impact them</a:t>
            </a:r>
            <a:endParaRPr lang="en-US" b="1" dirty="0">
              <a:latin typeface="Dagny OT" panose="020B0504020201020104" pitchFamily="34" charset="77"/>
            </a:endParaRPr>
          </a:p>
          <a:p>
            <a:pPr lvl="1" algn="l"/>
            <a:r>
              <a:rPr lang="en-US" b="1" dirty="0">
                <a:latin typeface="Dagny OT" panose="020B0504020201020104" pitchFamily="34" charset="77"/>
              </a:rPr>
              <a:t>Access</a:t>
            </a:r>
            <a:br>
              <a:rPr lang="en-US" b="1" dirty="0">
                <a:latin typeface="Dagny OT" panose="020B0504020201020104" pitchFamily="34" charset="77"/>
              </a:rPr>
            </a:br>
            <a:r>
              <a:rPr lang="en-US" dirty="0">
                <a:latin typeface="Dagny OT" panose="020B0504020201020104" pitchFamily="34" charset="77"/>
              </a:rPr>
              <a:t>First Nations communities must have access to information and data about themselves no matter where it is held</a:t>
            </a:r>
          </a:p>
          <a:p>
            <a:pPr lvl="1" algn="l"/>
            <a:r>
              <a:rPr lang="en-US" b="1" dirty="0">
                <a:latin typeface="Dagny OT" panose="020B0504020201020104" pitchFamily="34" charset="77"/>
              </a:rPr>
              <a:t>Possession</a:t>
            </a:r>
            <a:br>
              <a:rPr lang="en-US" dirty="0">
                <a:latin typeface="Dagny OT" panose="020B0504020201020104" pitchFamily="34" charset="77"/>
              </a:rPr>
            </a:br>
            <a:r>
              <a:rPr lang="en-US" dirty="0">
                <a:latin typeface="Dagny OT" panose="020B0504020201020104" pitchFamily="34" charset="77"/>
              </a:rPr>
              <a:t>First Nations communities must have physical control of relevant data </a:t>
            </a:r>
            <a:endParaRPr lang="en-US" b="1" dirty="0">
              <a:latin typeface="Dagny OT" panose="020B0504020201020104" pitchFamily="34" charset="7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65043" y="0"/>
            <a:ext cx="61269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[OCAP® is a registered trademark of the </a:t>
            </a:r>
            <a:r>
              <a:rPr lang="en-US" sz="1000" i="1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First Nations Information Governance Centre </a:t>
            </a:r>
            <a:r>
              <a:rPr lang="en-US" sz="1000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(FNIGC), </a:t>
            </a:r>
            <a:r>
              <a:rPr lang="en-US" sz="1000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  <a:hlinkClick r:id="rId3"/>
              </a:rPr>
              <a:t>fnigc.ca/OCAP</a:t>
            </a:r>
            <a:r>
              <a:rPr lang="en-US" sz="1000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US" sz="10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 in the Data Context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Data ethics questions:</a:t>
            </a:r>
          </a:p>
          <a:p>
            <a:pPr lvl="1" algn="just"/>
            <a:r>
              <a:rPr lang="en-US" b="1" dirty="0">
                <a:latin typeface="Dagny OT" panose="020B0504020201020104" pitchFamily="34" charset="77"/>
              </a:rPr>
              <a:t>Who</a:t>
            </a:r>
            <a:r>
              <a:rPr lang="en-US" dirty="0">
                <a:latin typeface="Dagny OT" panose="020B0504020201020104" pitchFamily="34" charset="77"/>
              </a:rPr>
              <a:t>, if anyone, owns data?</a:t>
            </a:r>
          </a:p>
          <a:p>
            <a:pPr lvl="1" algn="just"/>
            <a:r>
              <a:rPr lang="en-US" dirty="0">
                <a:latin typeface="Dagny OT" panose="020B0504020201020104" pitchFamily="34" charset="77"/>
              </a:rPr>
              <a:t>Are there </a:t>
            </a:r>
            <a:r>
              <a:rPr lang="en-US" b="1" dirty="0">
                <a:latin typeface="Dagny OT" panose="020B0504020201020104" pitchFamily="34" charset="77"/>
              </a:rPr>
              <a:t>limits</a:t>
            </a:r>
            <a:r>
              <a:rPr lang="en-US" dirty="0">
                <a:latin typeface="Dagny OT" panose="020B0504020201020104" pitchFamily="34" charset="77"/>
              </a:rPr>
              <a:t> to how data can be used?</a:t>
            </a:r>
          </a:p>
          <a:p>
            <a:pPr lvl="1" algn="just"/>
            <a:r>
              <a:rPr lang="en-US" dirty="0">
                <a:latin typeface="Dagny OT" panose="020B0504020201020104" pitchFamily="34" charset="77"/>
              </a:rPr>
              <a:t>Are there </a:t>
            </a:r>
            <a:r>
              <a:rPr lang="en-US" b="1" dirty="0">
                <a:latin typeface="Dagny OT" panose="020B0504020201020104" pitchFamily="34" charset="77"/>
              </a:rPr>
              <a:t>value-biases</a:t>
            </a:r>
            <a:r>
              <a:rPr lang="en-US" dirty="0">
                <a:latin typeface="Dagny OT" panose="020B0504020201020104" pitchFamily="34" charset="77"/>
              </a:rPr>
              <a:t> built into certain analytics?</a:t>
            </a:r>
          </a:p>
          <a:p>
            <a:pPr lvl="1" algn="just"/>
            <a:r>
              <a:rPr lang="en-US" dirty="0">
                <a:latin typeface="Dagny OT" panose="020B0504020201020104" pitchFamily="34" charset="77"/>
              </a:rPr>
              <a:t>Are there categories that should </a:t>
            </a:r>
            <a:r>
              <a:rPr lang="en-US" b="1" dirty="0">
                <a:latin typeface="Dagny OT" panose="020B0504020201020104" pitchFamily="34" charset="77"/>
              </a:rPr>
              <a:t>not</a:t>
            </a:r>
            <a:r>
              <a:rPr lang="en-US" dirty="0">
                <a:latin typeface="Dagny OT" panose="020B0504020201020104" pitchFamily="34" charset="77"/>
              </a:rPr>
              <a:t> be used in analyzing personal data?</a:t>
            </a:r>
          </a:p>
          <a:p>
            <a:pPr lvl="1" algn="just"/>
            <a:r>
              <a:rPr lang="en-US" dirty="0">
                <a:latin typeface="Dagny OT" panose="020B0504020201020104" pitchFamily="34" charset="77"/>
              </a:rPr>
              <a:t>Should some data be </a:t>
            </a:r>
            <a:r>
              <a:rPr lang="en-US" b="1" dirty="0">
                <a:latin typeface="Dagny OT" panose="020B0504020201020104" pitchFamily="34" charset="77"/>
              </a:rPr>
              <a:t>publicly available </a:t>
            </a:r>
            <a:r>
              <a:rPr lang="en-US" dirty="0">
                <a:latin typeface="Dagny OT" panose="020B0504020201020104" pitchFamily="34" charset="77"/>
              </a:rPr>
              <a:t>to </a:t>
            </a:r>
            <a:r>
              <a:rPr lang="en-US" b="1" dirty="0">
                <a:latin typeface="Dagny OT" panose="020B0504020201020104" pitchFamily="34" charset="77"/>
              </a:rPr>
              <a:t>all</a:t>
            </a:r>
            <a:r>
              <a:rPr lang="en-US" dirty="0">
                <a:latin typeface="Dagny OT" panose="020B0504020201020104" pitchFamily="34" charset="77"/>
              </a:rPr>
              <a:t> researchers?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Analytically, the </a:t>
            </a:r>
            <a:r>
              <a:rPr lang="en-US" b="1" dirty="0">
                <a:latin typeface="Dagny OT" panose="020B0504020201020104" pitchFamily="34" charset="77"/>
              </a:rPr>
              <a:t>general</a:t>
            </a:r>
            <a:r>
              <a:rPr lang="en-US" dirty="0">
                <a:latin typeface="Dagny OT" panose="020B0504020201020104" pitchFamily="34" charset="77"/>
              </a:rPr>
              <a:t> is preferred to the </a:t>
            </a:r>
            <a:r>
              <a:rPr lang="en-US" b="1" dirty="0">
                <a:latin typeface="Dagny OT" panose="020B0504020201020104" pitchFamily="34" charset="77"/>
              </a:rPr>
              <a:t>anecdotal </a:t>
            </a:r>
            <a:r>
              <a:rPr lang="en-US" dirty="0">
                <a:latin typeface="Dagny OT" panose="020B0504020201020104" pitchFamily="34" charset="77"/>
              </a:rPr>
              <a:t>– decisions made on the basis of machine learning and A.I. (security, financial, marketing, etc.) may affect real beings in </a:t>
            </a:r>
            <a:r>
              <a:rPr lang="en-US" b="1" dirty="0">
                <a:latin typeface="Dagny OT" panose="020B0504020201020104" pitchFamily="34" charset="77"/>
              </a:rPr>
              <a:t>unpredictable ways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8467903" y="0"/>
            <a:ext cx="37240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[University of Virginia, </a:t>
            </a:r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Centre for Big Data Ethics, Law, and Policy</a:t>
            </a:r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  <a:endParaRPr lang="en-US" sz="1000" i="1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Robots are better than doctors at diagnosing some cancers, major study finds.</a:t>
            </a:r>
            <a:br>
              <a:rPr lang="en-US" dirty="0"/>
            </a:br>
            <a:r>
              <a:rPr lang="en-US" dirty="0"/>
              <a:t>[reported on by The Telegraph, UK, 29-05-2018]</a:t>
            </a:r>
          </a:p>
          <a:p>
            <a:r>
              <a:rPr lang="en-US" dirty="0" err="1"/>
              <a:t>MRNet</a:t>
            </a:r>
            <a:r>
              <a:rPr lang="en-US" dirty="0"/>
              <a:t>: Deep-learning-assisted diagnosis for knee magnetic resonance imaging</a:t>
            </a:r>
            <a:br>
              <a:rPr lang="en-US" dirty="0"/>
            </a:br>
            <a:r>
              <a:rPr lang="en-US" dirty="0"/>
              <a:t>[Stanford ML Group]</a:t>
            </a:r>
          </a:p>
          <a:p>
            <a:r>
              <a:rPr lang="en-US" dirty="0"/>
              <a:t>Data scientists find connections between birth month and health [Columbia University Medical Centre]</a:t>
            </a:r>
          </a:p>
          <a:p>
            <a:r>
              <a:rPr lang="en-CA" dirty="0"/>
              <a:t>We tried teaching an AI to write Christmas movie plots. Hilarity ensued. Eventually. [MIT Technical Review, 21-12-2018]</a:t>
            </a:r>
          </a:p>
        </p:txBody>
      </p:sp>
    </p:spTree>
    <p:extLst>
      <p:ext uri="{BB962C8B-B14F-4D97-AF65-F5344CB8AC3E}">
        <p14:creationId xmlns:p14="http://schemas.microsoft.com/office/powerpoint/2010/main" val="296956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“Do No Harm”: </a:t>
            </a:r>
            <a:r>
              <a:rPr lang="en-US" dirty="0">
                <a:latin typeface="Dagny OT" panose="020B0504020201020104" pitchFamily="34" charset="77"/>
              </a:rPr>
              <a:t>data collected from an individual </a:t>
            </a:r>
            <a:r>
              <a:rPr lang="en-US" b="1" dirty="0">
                <a:latin typeface="Dagny OT" panose="020B0504020201020104" pitchFamily="34" charset="77"/>
              </a:rPr>
              <a:t>should not be used to harm</a:t>
            </a:r>
            <a:r>
              <a:rPr lang="en-US" dirty="0">
                <a:latin typeface="Dagny OT" panose="020B0504020201020104" pitchFamily="34" charset="77"/>
              </a:rPr>
              <a:t> the individual. </a:t>
            </a: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Informed Consent:</a:t>
            </a:r>
            <a:endParaRPr lang="en-US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latin typeface="Dagny OT" panose="020B0504020201020104" pitchFamily="34" charset="77"/>
              </a:rPr>
              <a:t>Individuals must </a:t>
            </a:r>
            <a:r>
              <a:rPr lang="en-US" b="1" dirty="0">
                <a:latin typeface="Dagny OT" panose="020B0504020201020104" pitchFamily="34" charset="77"/>
              </a:rPr>
              <a:t>agree to the collection and use </a:t>
            </a:r>
            <a:r>
              <a:rPr lang="en-US" dirty="0">
                <a:latin typeface="Dagny OT" panose="020B0504020201020104" pitchFamily="34" charset="77"/>
              </a:rPr>
              <a:t>of their data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Dagny OT" panose="020B0504020201020104" pitchFamily="34" charset="77"/>
              </a:rPr>
              <a:t>Individuals must have a </a:t>
            </a:r>
            <a:r>
              <a:rPr lang="en-US" b="1" dirty="0">
                <a:latin typeface="Dagny OT" panose="020B0504020201020104" pitchFamily="34" charset="77"/>
              </a:rPr>
              <a:t>real understanding of what they are consenting to</a:t>
            </a:r>
            <a:r>
              <a:rPr lang="en-US" dirty="0">
                <a:latin typeface="Dagny OT" panose="020B0504020201020104" pitchFamily="34" charset="77"/>
              </a:rPr>
              <a:t>, and of </a:t>
            </a:r>
            <a:r>
              <a:rPr lang="en-US" b="1" dirty="0">
                <a:latin typeface="Dagny OT" panose="020B0504020201020104" pitchFamily="34" charset="77"/>
              </a:rPr>
              <a:t>possible consequences </a:t>
            </a:r>
            <a:r>
              <a:rPr lang="en-US" dirty="0">
                <a:latin typeface="Dagny OT" panose="020B0504020201020104" pitchFamily="34" charset="77"/>
              </a:rPr>
              <a:t>for them and others</a:t>
            </a:r>
          </a:p>
          <a:p>
            <a:pPr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Respect “Privacy”: </a:t>
            </a:r>
            <a:r>
              <a:rPr lang="en-US" dirty="0">
                <a:latin typeface="Dagny OT" panose="020B0504020201020104" pitchFamily="34" charset="77"/>
              </a:rPr>
              <a:t>excessively hard to maintain in the age of constant trawling of the Internet for personal data.</a:t>
            </a:r>
          </a:p>
          <a:p>
            <a:pPr lvl="1"/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3431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Keep Data Public: </a:t>
            </a:r>
            <a:r>
              <a:rPr lang="en-US" dirty="0">
                <a:latin typeface="Dagny OT" panose="020B0504020201020104" pitchFamily="34" charset="77"/>
              </a:rPr>
              <a:t>data should be kept </a:t>
            </a:r>
            <a:r>
              <a:rPr lang="en-US" b="1" dirty="0">
                <a:latin typeface="Dagny OT" panose="020B0504020201020104" pitchFamily="34" charset="77"/>
              </a:rPr>
              <a:t>public </a:t>
            </a:r>
            <a:r>
              <a:rPr lang="en-US" dirty="0">
                <a:latin typeface="Dagny OT" panose="020B0504020201020104" pitchFamily="34" charset="77"/>
              </a:rPr>
              <a:t>(all? most? any?).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Opt-In/Opt-Out:</a:t>
            </a:r>
            <a:r>
              <a:rPr lang="en-US" dirty="0">
                <a:latin typeface="Dagny OT" panose="020B0504020201020104" pitchFamily="34" charset="77"/>
              </a:rPr>
              <a:t> Informed consent requires the ability to </a:t>
            </a:r>
            <a:r>
              <a:rPr lang="en-US" b="1" dirty="0">
                <a:latin typeface="Dagny OT" panose="020B0504020201020104" pitchFamily="34" charset="77"/>
              </a:rPr>
              <a:t>opt out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Anonymize Data:</a:t>
            </a:r>
            <a:r>
              <a:rPr lang="en-US" dirty="0">
                <a:latin typeface="Dagny OT" panose="020B0504020201020104" pitchFamily="34" charset="77"/>
              </a:rPr>
              <a:t> removal of id fields from data prior to analysis.</a:t>
            </a:r>
          </a:p>
          <a:p>
            <a:pPr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“Let the Data Speak”:</a:t>
            </a:r>
            <a:r>
              <a:rPr lang="en-US" dirty="0">
                <a:latin typeface="Dagny OT" panose="020B0504020201020104" pitchFamily="34" charset="77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Dagny OT" panose="020B0504020201020104" pitchFamily="34" charset="77"/>
              </a:rPr>
              <a:t>no cherry picking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Dagny OT" panose="020B0504020201020104" pitchFamily="34" charset="77"/>
              </a:rPr>
              <a:t>importance of validation (more on this later)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Dagny OT" panose="020B0504020201020104" pitchFamily="34" charset="77"/>
              </a:rPr>
              <a:t>correlation and causation (more on this later, too)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Dagny OT" panose="020B0504020201020104" pitchFamily="34" charset="77"/>
              </a:rPr>
              <a:t>repeatability</a:t>
            </a:r>
          </a:p>
        </p:txBody>
      </p:sp>
    </p:spTree>
    <p:extLst>
      <p:ext uri="{BB962C8B-B14F-4D97-AF65-F5344CB8AC3E}">
        <p14:creationId xmlns:p14="http://schemas.microsoft.com/office/powerpoint/2010/main" val="22419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Assessment and 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/>
              <a:t>Models should be </a:t>
            </a:r>
            <a:r>
              <a:rPr lang="en-US" b="1" dirty="0">
                <a:latin typeface="Helvetica" pitchFamily="2" charset="0"/>
              </a:rPr>
              <a:t>current</a:t>
            </a:r>
            <a:r>
              <a:rPr lang="en-US" dirty="0"/>
              <a:t>, </a:t>
            </a:r>
            <a:r>
              <a:rPr lang="en-US" b="1" dirty="0">
                <a:latin typeface="Helvetica" pitchFamily="2" charset="0"/>
              </a:rPr>
              <a:t>useful</a:t>
            </a:r>
            <a:r>
              <a:rPr lang="en-US" dirty="0"/>
              <a:t>, and </a:t>
            </a:r>
            <a:r>
              <a:rPr lang="en-US" b="1" dirty="0">
                <a:latin typeface="Helvetica" pitchFamily="2" charset="0"/>
              </a:rPr>
              <a:t>valid</a:t>
            </a:r>
            <a:r>
              <a:rPr lang="en-US" dirty="0"/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/>
              <a:t>Data can be used in conjunction with existing models to come to some conclusions, or can be used to update the model itself.</a:t>
            </a:r>
            <a:endParaRPr lang="en-US" sz="100" dirty="0"/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/>
              <a:t>At what point does one determine that the current data model is </a:t>
            </a:r>
            <a:r>
              <a:rPr lang="en-US" b="1" dirty="0">
                <a:latin typeface="Helvetica" pitchFamily="2" charset="0"/>
              </a:rPr>
              <a:t>out-of-date </a:t>
            </a:r>
            <a:r>
              <a:rPr lang="en-US" dirty="0">
                <a:latin typeface="Helvetica Light" panose="020B0403020202020204" pitchFamily="34" charset="0"/>
              </a:rPr>
              <a:t>or is </a:t>
            </a:r>
            <a:r>
              <a:rPr lang="en-US" b="1" dirty="0">
                <a:latin typeface="Helvetica" pitchFamily="2" charset="0"/>
              </a:rPr>
              <a:t>not useful anymore</a:t>
            </a:r>
            <a:r>
              <a:rPr lang="en-US" dirty="0"/>
              <a:t>?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/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/>
              <a:t>Past successes can lead to </a:t>
            </a:r>
            <a:r>
              <a:rPr lang="en-US" b="1" dirty="0">
                <a:latin typeface="Helvetica" pitchFamily="2" charset="0"/>
              </a:rPr>
              <a:t>reluctance</a:t>
            </a:r>
            <a:r>
              <a:rPr lang="en-US" dirty="0"/>
              <a:t> to re-assess and re-evaluate a model.</a:t>
            </a:r>
          </a:p>
        </p:txBody>
      </p:sp>
    </p:spTree>
    <p:extLst>
      <p:ext uri="{BB962C8B-B14F-4D97-AF65-F5344CB8AC3E}">
        <p14:creationId xmlns:p14="http://schemas.microsoft.com/office/powerpoint/2010/main" val="333348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81" y="2197895"/>
            <a:ext cx="3633140" cy="331256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and Attributes</a:t>
            </a:r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234237" y="2329799"/>
            <a:ext cx="5621882" cy="29692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Object: </a:t>
            </a:r>
            <a:r>
              <a:rPr lang="en-US" dirty="0"/>
              <a:t>apple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Shape: </a:t>
            </a:r>
            <a:r>
              <a:rPr lang="en-US" dirty="0"/>
              <a:t>spherical</a:t>
            </a:r>
            <a:endParaRPr lang="en-US" sz="100" b="1" dirty="0"/>
          </a:p>
          <a:p>
            <a:pPr marL="0" indent="0">
              <a:buNone/>
            </a:pPr>
            <a:r>
              <a:rPr lang="en-US" b="1" dirty="0" err="1"/>
              <a:t>Colour</a:t>
            </a:r>
            <a:r>
              <a:rPr lang="en-US" b="1" dirty="0"/>
              <a:t>: </a:t>
            </a:r>
            <a:r>
              <a:rPr lang="en-US" dirty="0"/>
              <a:t>red</a:t>
            </a:r>
            <a:endParaRPr lang="en-US" sz="100" b="1" dirty="0"/>
          </a:p>
          <a:p>
            <a:pPr marL="0" indent="0">
              <a:buNone/>
            </a:pPr>
            <a:r>
              <a:rPr lang="en-US" b="1" dirty="0"/>
              <a:t>Function: </a:t>
            </a:r>
            <a:r>
              <a:rPr lang="en-US" dirty="0"/>
              <a:t>food</a:t>
            </a:r>
            <a:endParaRPr lang="en-US" sz="100" b="1" dirty="0"/>
          </a:p>
          <a:p>
            <a:pPr marL="0" indent="0">
              <a:buNone/>
            </a:pPr>
            <a:r>
              <a:rPr lang="en-US" b="1" dirty="0"/>
              <a:t>Location: </a:t>
            </a:r>
            <a:r>
              <a:rPr lang="en-US" dirty="0"/>
              <a:t>fridge</a:t>
            </a:r>
            <a:endParaRPr lang="en-US" sz="100" b="1" dirty="0"/>
          </a:p>
          <a:p>
            <a:pPr marL="0" indent="0">
              <a:buNone/>
            </a:pPr>
            <a:r>
              <a:rPr lang="en-US" b="1" dirty="0"/>
              <a:t>Owner: </a:t>
            </a:r>
            <a:r>
              <a:rPr lang="en-US" dirty="0"/>
              <a:t>Jen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045EF-7402-D643-89F5-70E33ADC7E62}"/>
              </a:ext>
            </a:extLst>
          </p:cNvPr>
          <p:cNvSpPr/>
          <p:nvPr/>
        </p:nvSpPr>
        <p:spPr>
          <a:xfrm>
            <a:off x="0" y="5728758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Remember:</a:t>
            </a:r>
            <a:r>
              <a:rPr lang="en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a person or an object is not simply the sum of its attributes!</a:t>
            </a:r>
            <a:endParaRPr lang="en-US" sz="24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4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Attributes to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Attributes are </a:t>
            </a:r>
            <a:r>
              <a:rPr lang="en-US" b="1" dirty="0">
                <a:latin typeface="Helvetica" pitchFamily="2" charset="0"/>
              </a:rPr>
              <a:t>fields</a:t>
            </a:r>
            <a:r>
              <a:rPr lang="en-US" dirty="0"/>
              <a:t> (or columns) in a database; objects are </a:t>
            </a:r>
            <a:r>
              <a:rPr lang="en-US" b="1" dirty="0">
                <a:latin typeface="Helvetica" pitchFamily="2" charset="0"/>
              </a:rPr>
              <a:t>instances</a:t>
            </a:r>
            <a:r>
              <a:rPr lang="en-US" b="1" dirty="0"/>
              <a:t> </a:t>
            </a:r>
            <a:r>
              <a:rPr lang="en-US" dirty="0"/>
              <a:t>(or rows)</a:t>
            </a:r>
          </a:p>
          <a:p>
            <a:pPr>
              <a:lnSpc>
                <a:spcPct val="100000"/>
              </a:lnSpc>
            </a:pPr>
            <a:endParaRPr lang="en-US" sz="100" dirty="0"/>
          </a:p>
          <a:p>
            <a:pPr>
              <a:lnSpc>
                <a:spcPct val="100000"/>
              </a:lnSpc>
            </a:pPr>
            <a:endParaRPr lang="en-US" sz="1000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Objects are described by their </a:t>
            </a:r>
            <a:r>
              <a:rPr lang="en-US" b="1" dirty="0">
                <a:latin typeface="Helvetica" pitchFamily="2" charset="0"/>
              </a:rPr>
              <a:t>feature vector</a:t>
            </a:r>
            <a:r>
              <a:rPr lang="en-US" dirty="0"/>
              <a:t>, the collection of attributes associated with value(s) of interest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988" y="4348957"/>
            <a:ext cx="6593965" cy="19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5" y="1993105"/>
            <a:ext cx="2878445" cy="4340637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Poisonous Mushrooms Dataset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9181239" y="0"/>
            <a:ext cx="30107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https://</a:t>
            </a:r>
            <a:r>
              <a:rPr lang="en-US" sz="1000" dirty="0" err="1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archive.ics.uci.edu</a:t>
            </a:r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/ml/datasets/Mushroom</a:t>
            </a:r>
            <a:r>
              <a:rPr lang="en-US" sz="1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3381655" y="3524218"/>
            <a:ext cx="8669852" cy="139271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9600" i="1" dirty="0"/>
              <a:t>Amanita </a:t>
            </a:r>
            <a:r>
              <a:rPr lang="en-US" sz="9600" i="1" dirty="0" err="1"/>
              <a:t>muscaria</a:t>
            </a:r>
            <a:endParaRPr lang="en-US" sz="9600" i="1" dirty="0"/>
          </a:p>
          <a:p>
            <a:pPr marL="0" indent="0" algn="l">
              <a:lnSpc>
                <a:spcPct val="120000"/>
              </a:lnSpc>
              <a:buNone/>
            </a:pPr>
            <a:r>
              <a:rPr lang="en-US" sz="9600" b="1" dirty="0"/>
              <a:t>Habitat:</a:t>
            </a:r>
            <a:r>
              <a:rPr lang="en-US" sz="9600" dirty="0"/>
              <a:t> woods</a:t>
            </a:r>
            <a:br>
              <a:rPr lang="en-US" sz="9600" dirty="0"/>
            </a:br>
            <a:r>
              <a:rPr lang="en-US" sz="9600" b="1" dirty="0"/>
              <a:t>Gill Size: </a:t>
            </a:r>
            <a:r>
              <a:rPr lang="en-US" sz="9600" dirty="0"/>
              <a:t>narrow</a:t>
            </a:r>
            <a:br>
              <a:rPr lang="en-US" sz="9600" dirty="0"/>
            </a:br>
            <a:r>
              <a:rPr lang="en-US" sz="9600" b="1" dirty="0"/>
              <a:t>Odor:</a:t>
            </a:r>
            <a:r>
              <a:rPr lang="en-US" sz="9600" dirty="0"/>
              <a:t> none</a:t>
            </a:r>
            <a:br>
              <a:rPr lang="en-US" sz="9600" dirty="0"/>
            </a:br>
            <a:r>
              <a:rPr lang="en-US" sz="9600" b="1" dirty="0"/>
              <a:t>Spores:</a:t>
            </a:r>
            <a:r>
              <a:rPr lang="en-US" sz="9600" dirty="0"/>
              <a:t> white</a:t>
            </a:r>
          </a:p>
          <a:p>
            <a:pPr marL="0" indent="0">
              <a:lnSpc>
                <a:spcPct val="120000"/>
              </a:lnSpc>
              <a:buNone/>
            </a:pPr>
            <a:endParaRPr lang="en-US" sz="5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9600" b="1" dirty="0">
                <a:ea typeface="Helvetica Light" charset="0"/>
                <a:cs typeface="Helvetica Light" charset="0"/>
              </a:rPr>
              <a:t>Classification problem: </a:t>
            </a:r>
            <a:r>
              <a:rPr lang="en-US" sz="9600" dirty="0">
                <a:ea typeface="Helvetica Light" charset="0"/>
                <a:cs typeface="Helvetica Light" charset="0"/>
              </a:rPr>
              <a:t>Is </a:t>
            </a:r>
            <a:r>
              <a:rPr lang="en-US" sz="9600" i="1" dirty="0">
                <a:ea typeface="Helvetica Light" charset="0"/>
                <a:cs typeface="Helvetica Light" charset="0"/>
              </a:rPr>
              <a:t>Amanita </a:t>
            </a:r>
            <a:r>
              <a:rPr lang="en-US" sz="9600" i="1" dirty="0" err="1">
                <a:ea typeface="Helvetica Light" charset="0"/>
                <a:cs typeface="Helvetica Light" charset="0"/>
              </a:rPr>
              <a:t>muscaria</a:t>
            </a:r>
            <a:r>
              <a:rPr lang="en-US" sz="9600" i="1" dirty="0">
                <a:ea typeface="Helvetica Light" charset="0"/>
                <a:cs typeface="Helvetica Light" charset="0"/>
              </a:rPr>
              <a:t> </a:t>
            </a:r>
            <a:r>
              <a:rPr lang="en-US" sz="9600" dirty="0">
                <a:ea typeface="Helvetica Light" charset="0"/>
                <a:cs typeface="Helvetica Light" charset="0"/>
              </a:rPr>
              <a:t>edible, or poisonous?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4988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0"/>
            <a:ext cx="10439400" cy="6490285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228600" y="3607959"/>
            <a:ext cx="4743450" cy="2785697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endParaRPr lang="en-US" sz="11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Is </a:t>
            </a:r>
            <a:r>
              <a:rPr lang="en-US" sz="2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Amanita </a:t>
            </a:r>
            <a:r>
              <a:rPr lang="en-US" sz="2400" i="1" dirty="0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muscaria</a:t>
            </a:r>
            <a:r>
              <a:rPr lang="en-US" sz="2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30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8820A4-1CC8-6D44-8B31-F0CB2DC381C3}"/>
              </a:ext>
            </a:extLst>
          </p:cNvPr>
          <p:cNvSpPr/>
          <p:nvPr/>
        </p:nvSpPr>
        <p:spPr>
          <a:xfrm>
            <a:off x="364331" y="328613"/>
            <a:ext cx="807244" cy="1664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46B57C-435D-184A-A014-FDE17A566378}"/>
              </a:ext>
            </a:extLst>
          </p:cNvPr>
          <p:cNvSpPr/>
          <p:nvPr/>
        </p:nvSpPr>
        <p:spPr>
          <a:xfrm>
            <a:off x="11196637" y="367715"/>
            <a:ext cx="807244" cy="1664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0"/>
            <a:ext cx="10439400" cy="649028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80278" y="5454023"/>
            <a:ext cx="44918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148" y="662109"/>
            <a:ext cx="3870364" cy="1420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35700" y="649407"/>
            <a:ext cx="3870364" cy="1433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623300" y="2126153"/>
            <a:ext cx="2755900" cy="1433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08100" y="2158039"/>
            <a:ext cx="6337299" cy="1401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92363" y="2111865"/>
            <a:ext cx="3533737" cy="135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099163" y="737346"/>
            <a:ext cx="2755900" cy="14333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93606" y="1427788"/>
            <a:ext cx="3693887" cy="1447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8812" y="3599619"/>
            <a:ext cx="2845901" cy="2922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28473" y="3626993"/>
            <a:ext cx="2364728" cy="2922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215167" y="3653354"/>
            <a:ext cx="2364728" cy="1379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36522" y="5025803"/>
            <a:ext cx="2364728" cy="1464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95841" y="5111426"/>
            <a:ext cx="2364728" cy="1418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501412" y="4354964"/>
            <a:ext cx="1598388" cy="14479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765661" y="649407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667539" y="640119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93606" y="12218"/>
            <a:ext cx="1270000" cy="1409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680292" y="3576626"/>
            <a:ext cx="2364728" cy="2922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76375" y="2877014"/>
            <a:ext cx="3070267" cy="1464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977862" y="5801379"/>
            <a:ext cx="1270000" cy="7289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B04B51A5-942A-B240-9495-9795CF6974A6}"/>
              </a:ext>
            </a:extLst>
          </p:cNvPr>
          <p:cNvSpPr txBox="1">
            <a:spLocks/>
          </p:cNvSpPr>
          <p:nvPr/>
        </p:nvSpPr>
        <p:spPr>
          <a:xfrm>
            <a:off x="228600" y="3607959"/>
            <a:ext cx="4743450" cy="2785697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/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endParaRPr lang="en-US" sz="11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Is </a:t>
            </a:r>
            <a:r>
              <a:rPr lang="en-US" sz="2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Amanita </a:t>
            </a:r>
            <a:r>
              <a:rPr lang="en-US" sz="2400" i="1" dirty="0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muscaria</a:t>
            </a:r>
            <a:r>
              <a:rPr lang="en-US" sz="2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</a:t>
            </a:r>
            <a:r>
              <a:rPr lang="en-US" sz="2400" b="1" dirty="0">
                <a:solidFill>
                  <a:srgbClr val="FF0000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poisonous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?</a:t>
            </a:r>
            <a:endParaRPr lang="en-US" sz="30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92D3D3E-A21A-434D-9F87-0D48823893C0}"/>
              </a:ext>
            </a:extLst>
          </p:cNvPr>
          <p:cNvSpPr/>
          <p:nvPr/>
        </p:nvSpPr>
        <p:spPr>
          <a:xfrm>
            <a:off x="364331" y="328613"/>
            <a:ext cx="807244" cy="1664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30E48C-A623-324C-AAB4-766C69A9F321}"/>
              </a:ext>
            </a:extLst>
          </p:cNvPr>
          <p:cNvSpPr/>
          <p:nvPr/>
        </p:nvSpPr>
        <p:spPr>
          <a:xfrm>
            <a:off x="11196637" y="367715"/>
            <a:ext cx="807244" cy="1664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8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the Right Questions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Data science is really about asking and answering questions: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Analytics: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“How many clicks did this link get?”</a:t>
            </a:r>
          </a:p>
          <a:p>
            <a:pPr lvl="1" algn="just">
              <a:lnSpc>
                <a:spcPct val="100000"/>
              </a:lnSpc>
            </a:pP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Data Science: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“Based on this user’s previous purchasing history, can I predict what links they will click on the next time they access the site?”</a:t>
            </a: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Data mining/science models are usually </a:t>
            </a: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predictive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(not </a:t>
            </a: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explanatory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): they show connections, but don't reveal why these exist.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Warning: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not every situation calls for data science, artificial intelligence, machine learning, or analytics.</a:t>
            </a:r>
          </a:p>
        </p:txBody>
      </p:sp>
    </p:spTree>
    <p:extLst>
      <p:ext uri="{BB962C8B-B14F-4D97-AF65-F5344CB8AC3E}">
        <p14:creationId xmlns:p14="http://schemas.microsoft.com/office/powerpoint/2010/main" val="405179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1375</TotalTime>
  <Words>2012</Words>
  <Application>Microsoft Macintosh PowerPoint</Application>
  <PresentationFormat>Widescreen</PresentationFormat>
  <Paragraphs>251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Dagny OT</vt:lpstr>
      <vt:lpstr>Gill Sans MT</vt:lpstr>
      <vt:lpstr>Helvetica</vt:lpstr>
      <vt:lpstr>Helvetica Light</vt:lpstr>
      <vt:lpstr>Wingdings</vt:lpstr>
      <vt:lpstr>Wingdings 2</vt:lpstr>
      <vt:lpstr>Dividend</vt:lpstr>
      <vt:lpstr>DATA INSIGHT FUNDAMENTALS</vt:lpstr>
      <vt:lpstr>OUTLINE</vt:lpstr>
      <vt:lpstr>Headlines</vt:lpstr>
      <vt:lpstr>Objects and Attributes</vt:lpstr>
      <vt:lpstr>From Attributes to Datasets</vt:lpstr>
      <vt:lpstr>Poisonous Mushrooms Dataset</vt:lpstr>
      <vt:lpstr>PowerPoint Presentation</vt:lpstr>
      <vt:lpstr>PowerPoint Presentation</vt:lpstr>
      <vt:lpstr>Asking the Right Questions</vt:lpstr>
      <vt:lpstr>Data Science/MACHINE LEARNING/A.I. Tasks</vt:lpstr>
      <vt:lpstr>What is DATA ANALYSIS?</vt:lpstr>
      <vt:lpstr>What is Data Science?</vt:lpstr>
      <vt:lpstr>What is MACHINE LEARNING?</vt:lpstr>
      <vt:lpstr>What is ARTIFICIAL/AUGMENTED INTELLIGENCE?</vt:lpstr>
      <vt:lpstr>The Data SCIENCE “Workflow”</vt:lpstr>
      <vt:lpstr>The Data Science “Workflow”</vt:lpstr>
      <vt:lpstr>Life After Analysis</vt:lpstr>
      <vt:lpstr>Data Science Ecosystem</vt:lpstr>
      <vt:lpstr>Representation</vt:lpstr>
      <vt:lpstr>PowerPoint Presentation</vt:lpstr>
      <vt:lpstr>Thinking in Systems Terms</vt:lpstr>
      <vt:lpstr>Thinking in Systems Terms</vt:lpstr>
      <vt:lpstr>Identifying Gaps in Knowledge</vt:lpstr>
      <vt:lpstr>Conceptual Models</vt:lpstr>
      <vt:lpstr>Relating the Data to the System</vt:lpstr>
      <vt:lpstr>The Need for Ethics</vt:lpstr>
      <vt:lpstr>What Are Ethics?</vt:lpstr>
      <vt:lpstr>WHAT ARE ETHICS?</vt:lpstr>
      <vt:lpstr>Ethics in the Data Context</vt:lpstr>
      <vt:lpstr>Best Practices</vt:lpstr>
      <vt:lpstr>Best Practices</vt:lpstr>
      <vt:lpstr>Model Assessment and Validity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universals</dc:title>
  <dc:creator>pboily</dc:creator>
  <cp:lastModifiedBy>Patrick Boily</cp:lastModifiedBy>
  <cp:revision>162</cp:revision>
  <dcterms:created xsi:type="dcterms:W3CDTF">2018-12-12T19:39:04Z</dcterms:created>
  <dcterms:modified xsi:type="dcterms:W3CDTF">2019-10-18T20:17:33Z</dcterms:modified>
</cp:coreProperties>
</file>